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Arial Black" panose="020B0A04020102020204" pitchFamily="34" charset="0"/>
      <p:bold r:id="rId20"/>
    </p:embeddedFont>
    <p:embeddedFont>
      <p:font typeface="Segoe UI" panose="020B0502040204020203" pitchFamily="34" charset="0"/>
      <p:regular r:id="rId21"/>
      <p:bold r:id="rId22"/>
      <p:italic r:id="rId23"/>
      <p:boldItalic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  <p:embeddedFont>
      <p:font typeface="MS PGothic" panose="020B0600070205080204" pitchFamily="34" charset="-128"/>
      <p:regular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  <p:embeddedFont>
      <p:font typeface="Segoe Print" panose="02000600000000000000" pitchFamily="2" charset="0"/>
      <p:regular r:id="rId34"/>
      <p:bold r:id="rId35"/>
    </p:embeddedFont>
    <p:embeddedFont>
      <p:font typeface="Segoe UI Black" panose="020B0A02040204020203" pitchFamily="34" charset="0"/>
      <p:bold r:id="rId36"/>
      <p:boldItalic r:id="rId37"/>
    </p:embeddedFont>
    <p:embeddedFont>
      <p:font typeface="MS PGothic" panose="020B0600070205080204" pitchFamily="34" charset="-128"/>
      <p:regular r:id="rId29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7E2011"/>
    <a:srgbClr val="773E42"/>
    <a:srgbClr val="FEFECD"/>
    <a:srgbClr val="EED2BD"/>
    <a:srgbClr val="F7C0A0"/>
    <a:srgbClr val="D6D0AD"/>
    <a:srgbClr val="452C34"/>
    <a:srgbClr val="F1D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876" autoAdjust="0"/>
  </p:normalViewPr>
  <p:slideViewPr>
    <p:cSldViewPr snapToGrid="0" snapToObjects="1">
      <p:cViewPr varScale="1">
        <p:scale>
          <a:sx n="69" d="100"/>
          <a:sy n="69" d="100"/>
        </p:scale>
        <p:origin x="130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AE135-BA72-4F17-89DD-7D24EDA8ED1D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FF95D-1BD6-45E9-9E09-CB3ACDEC1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04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C816EB-C8C7-4D98-9856-36B90CAE94E4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53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E4F39E-E27C-4CDD-A1CF-8888442697DF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[CLICK X3]</a:t>
            </a:r>
          </a:p>
        </p:txBody>
      </p:sp>
    </p:spTree>
    <p:extLst>
      <p:ext uri="{BB962C8B-B14F-4D97-AF65-F5344CB8AC3E}">
        <p14:creationId xmlns:p14="http://schemas.microsoft.com/office/powerpoint/2010/main" val="124593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E4F39E-E27C-4CDD-A1CF-8888442697DF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[CLICK X3]</a:t>
            </a:r>
          </a:p>
        </p:txBody>
      </p:sp>
    </p:spTree>
    <p:extLst>
      <p:ext uri="{BB962C8B-B14F-4D97-AF65-F5344CB8AC3E}">
        <p14:creationId xmlns:p14="http://schemas.microsoft.com/office/powerpoint/2010/main" val="2074087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20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19529" y="141940"/>
            <a:ext cx="8919883" cy="4504765"/>
          </a:xfrm>
        </p:spPr>
        <p:txBody>
          <a:bodyPr anchor="ctr"/>
          <a:lstStyle>
            <a:lvl1pPr marL="0" indent="0" algn="ctr">
              <a:buNone/>
              <a:defRPr sz="4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 algn="ctr">
              <a:buNone/>
              <a:defRPr sz="40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2pPr>
            <a:lvl3pPr marL="914400" indent="0" algn="ctr">
              <a:buNone/>
              <a:defRPr sz="36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3pPr>
            <a:lvl4pPr marL="1371600" indent="0" algn="ctr">
              <a:buNone/>
              <a:defRPr sz="32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4pPr>
            <a:lvl5pPr marL="1828800" indent="0" algn="ctr">
              <a:buNone/>
              <a:defRPr sz="32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874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19529" y="293536"/>
            <a:ext cx="8904806" cy="5272445"/>
          </a:xfrm>
        </p:spPr>
        <p:txBody>
          <a:bodyPr anchor="t" anchorCtr="0"/>
          <a:lstStyle>
            <a:lvl1pPr algn="ctr">
              <a:defRPr sz="4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40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2pPr>
            <a:lvl3pPr algn="ctr">
              <a:defRPr sz="36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3pPr>
            <a:lvl4pPr algn="ctr">
              <a:defRPr sz="32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4pPr>
            <a:lvl5pPr algn="ctr">
              <a:defRPr sz="32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7561"/>
            <a:ext cx="8229600" cy="881307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52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07C50-0884-4764-BB75-2FD27C4E88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64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2385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8100" y="1447800"/>
            <a:ext cx="32385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D5C9D1-410C-4E6D-8288-9784E50BE3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34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eorgia" panose="02040502050405020303" pitchFamily="18" charset="0"/>
              </a:defRPr>
            </a:lvl1pPr>
          </a:lstStyle>
          <a:p>
            <a:fld id="{78757E4C-3ED2-4EE2-968F-D3B2CB8B4792}" type="datetimeFigureOut">
              <a:rPr lang="en-US" altLang="en-US"/>
              <a:pPr/>
              <a:t>11/5/2016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eorgia" panose="02040502050405020303" pitchFamily="18" charset="0"/>
              </a:defRPr>
            </a:lvl1pPr>
          </a:lstStyle>
          <a:p>
            <a:fld id="{0209F1B0-7617-408A-AE02-31E93B6296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6" r:id="rId1"/>
    <p:sldLayoutId id="2147484877" r:id="rId2"/>
    <p:sldLayoutId id="2147484878" r:id="rId3"/>
    <p:sldLayoutId id="2147484879" r:id="rId4"/>
    <p:sldLayoutId id="2147484880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EFECD"/>
          </a:solidFill>
          <a:latin typeface="Trebuchet MS"/>
          <a:ea typeface="MS PGothic" panose="020B0600070205080204" pitchFamily="34" charset="-128"/>
          <a:cs typeface="Trebuchet M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EFECD"/>
          </a:solidFill>
          <a:latin typeface="Trebuchet MS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EFECD"/>
          </a:solidFill>
          <a:latin typeface="Trebuchet MS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EFECD"/>
          </a:solidFill>
          <a:latin typeface="Trebuchet MS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EFECD"/>
          </a:solidFill>
          <a:latin typeface="Trebuchet MS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FEFECD"/>
          </a:solidFill>
          <a:latin typeface="Trebuchet MS"/>
          <a:ea typeface="MS PGothic" panose="020B0600070205080204" pitchFamily="34" charset="-128"/>
          <a:cs typeface="Trebuchet M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FEFECD"/>
          </a:solidFill>
          <a:latin typeface="Trebuchet MS"/>
          <a:ea typeface="MS PGothic" panose="020B0600070205080204" pitchFamily="34" charset="-128"/>
          <a:cs typeface="Trebuchet M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FEFECD"/>
          </a:solidFill>
          <a:latin typeface="Trebuchet MS"/>
          <a:ea typeface="MS PGothic" panose="020B0600070205080204" pitchFamily="34" charset="-128"/>
          <a:cs typeface="Trebuchet M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FEFECD"/>
          </a:solidFill>
          <a:latin typeface="Trebuchet MS"/>
          <a:ea typeface="MS PGothic" panose="020B0600070205080204" pitchFamily="34" charset="-128"/>
          <a:cs typeface="Trebuchet M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FEFECD"/>
          </a:solidFill>
          <a:latin typeface="Trebuchet MS"/>
          <a:ea typeface="MS PGothic" panose="020B0600070205080204" pitchFamily="34" charset="-128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/>
          <p:cNvSpPr/>
          <p:nvPr/>
        </p:nvSpPr>
        <p:spPr>
          <a:xfrm>
            <a:off x="457201" y="1784195"/>
            <a:ext cx="8420100" cy="3969834"/>
          </a:xfrm>
          <a:prstGeom prst="round2DiagRect">
            <a:avLst/>
          </a:prstGeom>
          <a:solidFill>
            <a:schemeClr val="bg1"/>
          </a:solidFill>
          <a:effectLst>
            <a:softEdge rad="2667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John 1:12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594624"/>
            <a:ext cx="8610600" cy="4348975"/>
          </a:xfrm>
          <a:prstGeom prst="round2DiagRect">
            <a:avLst/>
          </a:prstGeom>
          <a:ln/>
          <a:effectLst>
            <a:softEdge rad="2413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spc="-70" dirty="0">
                <a:latin typeface="Segoe UI" panose="020B0502040204020203" pitchFamily="34" charset="0"/>
                <a:cs typeface="Segoe UI" panose="020B0502040204020203" pitchFamily="34" charset="0"/>
              </a:rPr>
              <a:t>those who </a:t>
            </a:r>
            <a:r>
              <a:rPr lang="en-US" altLang="en-US" b="1" u="sng" spc="-70" dirty="0">
                <a:latin typeface="Segoe UI" panose="020B0502040204020203" pitchFamily="34" charset="0"/>
                <a:cs typeface="Segoe UI" panose="020B0502040204020203" pitchFamily="34" charset="0"/>
              </a:rPr>
              <a:t>receive</a:t>
            </a:r>
            <a:r>
              <a:rPr lang="en-US" altLang="en-US" b="1" spc="-70" dirty="0">
                <a:latin typeface="Segoe UI" panose="020B0502040204020203" pitchFamily="34" charset="0"/>
                <a:cs typeface="Segoe UI" panose="020B0502040204020203" pitchFamily="34" charset="0"/>
              </a:rPr>
              <a:t> are those who </a:t>
            </a:r>
            <a:r>
              <a:rPr lang="en-US" altLang="en-US" b="1" u="sng" spc="-70" dirty="0">
                <a:latin typeface="Segoe UI" panose="020B0502040204020203" pitchFamily="34" charset="0"/>
                <a:cs typeface="Segoe UI" panose="020B0502040204020203" pitchFamily="34" charset="0"/>
              </a:rPr>
              <a:t>believe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pc="-70" dirty="0">
                <a:latin typeface="Segoe UI" panose="020B0502040204020203" pitchFamily="34" charset="0"/>
                <a:cs typeface="Segoe UI" panose="020B0502040204020203" pitchFamily="34" charset="0"/>
              </a:rPr>
              <a:t>cannot </a:t>
            </a:r>
            <a:r>
              <a:rPr lang="en-US" altLang="en-US" b="1" u="sng" spc="-70" dirty="0">
                <a:latin typeface="Segoe UI" panose="020B0502040204020203" pitchFamily="34" charset="0"/>
                <a:cs typeface="Segoe UI" panose="020B0502040204020203" pitchFamily="34" charset="0"/>
              </a:rPr>
              <a:t>receive</a:t>
            </a:r>
            <a:r>
              <a:rPr lang="en-US" altLang="en-US" b="1" spc="-70" dirty="0">
                <a:latin typeface="Segoe UI" panose="020B0502040204020203" pitchFamily="34" charset="0"/>
                <a:cs typeface="Segoe UI" panose="020B0502040204020203" pitchFamily="34" charset="0"/>
              </a:rPr>
              <a:t> without </a:t>
            </a:r>
            <a:r>
              <a:rPr lang="en-US" altLang="en-US" b="1" u="sng" spc="-70" dirty="0">
                <a:latin typeface="Segoe UI" panose="020B0502040204020203" pitchFamily="34" charset="0"/>
                <a:cs typeface="Segoe UI" panose="020B0502040204020203" pitchFamily="34" charset="0"/>
              </a:rPr>
              <a:t>believing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pc="-70" dirty="0">
                <a:latin typeface="Segoe UI" panose="020B0502040204020203" pitchFamily="34" charset="0"/>
                <a:cs typeface="Segoe UI" panose="020B0502040204020203" pitchFamily="34" charset="0"/>
              </a:rPr>
              <a:t>only the one who “receives” can exercise his right to become a child of God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Implied: not all believers will exercised their right to become God’s children (Jn. 12:42, 43)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How do believers exercise their right to become children of God (Jn. </a:t>
            </a:r>
            <a:r>
              <a:rPr lang="en-US" altLang="en-US">
                <a:latin typeface="Segoe UI" panose="020B0502040204020203" pitchFamily="34" charset="0"/>
                <a:cs typeface="Segoe UI" panose="020B0502040204020203" pitchFamily="34" charset="0"/>
              </a:rPr>
              <a:t>1:13)?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36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/>
        </p:nvSpPr>
        <p:spPr>
          <a:xfrm>
            <a:off x="0" y="724829"/>
            <a:ext cx="9143999" cy="5742876"/>
          </a:xfrm>
          <a:prstGeom prst="round2DiagRect">
            <a:avLst/>
          </a:prstGeom>
          <a:solidFill>
            <a:schemeClr val="bg1"/>
          </a:solidFill>
          <a:effectLst>
            <a:softEdge rad="2667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970146" y="1550016"/>
            <a:ext cx="3445737" cy="35381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70146" y="1057505"/>
            <a:ext cx="3238500" cy="467836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sz="3200" b="1" dirty="0">
                <a:solidFill>
                  <a:schemeClr val="tx2"/>
                </a:solidFill>
              </a:rPr>
              <a:t>John 1:12</a:t>
            </a:r>
            <a:br>
              <a:rPr lang="en-US" altLang="en-US" sz="3200" dirty="0"/>
            </a:br>
            <a:r>
              <a:rPr lang="en-US" altLang="en-US" sz="3200" dirty="0"/>
              <a:t>“But as many as received Him, to them He gave the right to become </a:t>
            </a:r>
            <a:r>
              <a:rPr lang="en-US" altLang="en-US" sz="3200" u="sng" dirty="0"/>
              <a:t>children of God</a:t>
            </a:r>
            <a:r>
              <a:rPr lang="en-US" altLang="en-US" sz="3200" dirty="0"/>
              <a:t>, to those who believe in His name.”</a:t>
            </a:r>
          </a:p>
        </p:txBody>
      </p:sp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1174933" y="5286990"/>
            <a:ext cx="28289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4F81BD"/>
                </a:solidFill>
                <a:latin typeface="Arial Black" panose="020B0A04020102020204" pitchFamily="34" charset="0"/>
              </a:rPr>
              <a:t>THE RIGHT</a:t>
            </a:r>
          </a:p>
        </p:txBody>
      </p:sp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5038144" y="5290178"/>
            <a:ext cx="2924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EXERCISED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755995" y="1550016"/>
            <a:ext cx="3384395" cy="353815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V="1">
            <a:off x="4141737" y="5531003"/>
            <a:ext cx="500887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24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09532" y="1057505"/>
            <a:ext cx="3581400" cy="467836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sz="3200" b="1" spc="-70" dirty="0">
                <a:solidFill>
                  <a:srgbClr val="92D050"/>
                </a:solidFill>
              </a:rPr>
              <a:t>Galatians 3:26, 27</a:t>
            </a:r>
            <a:br>
              <a:rPr lang="en-US" altLang="en-US" sz="3200" dirty="0"/>
            </a:br>
            <a:r>
              <a:rPr lang="en-US" altLang="en-US" sz="3200" dirty="0"/>
              <a:t>“</a:t>
            </a:r>
            <a:r>
              <a:rPr lang="en-US" altLang="en-US" sz="3200" u="sng" dirty="0"/>
              <a:t>For</a:t>
            </a:r>
            <a:r>
              <a:rPr lang="en-US" altLang="en-US" sz="3200" dirty="0"/>
              <a:t> you are all </a:t>
            </a:r>
            <a:r>
              <a:rPr lang="en-US" altLang="en-US" sz="3200" u="sng" dirty="0"/>
              <a:t>sons of God </a:t>
            </a:r>
            <a:r>
              <a:rPr lang="en-US" altLang="en-US" sz="3200" dirty="0"/>
              <a:t>through faith in Christ Jesus. </a:t>
            </a:r>
            <a:r>
              <a:rPr lang="en-US" altLang="en-US" sz="3200" u="sng" dirty="0"/>
              <a:t>For</a:t>
            </a:r>
            <a:r>
              <a:rPr lang="en-US" altLang="en-US" sz="3200" dirty="0"/>
              <a:t> as many of you as were baptized into Christ have put on Christ.”</a:t>
            </a:r>
          </a:p>
        </p:txBody>
      </p:sp>
    </p:spTree>
    <p:extLst>
      <p:ext uri="{BB962C8B-B14F-4D97-AF65-F5344CB8AC3E}">
        <p14:creationId xmlns:p14="http://schemas.microsoft.com/office/powerpoint/2010/main" val="1710744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399" grpId="0" animBg="1"/>
      <p:bldP spid="102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/>
        </p:nvSpPr>
        <p:spPr>
          <a:xfrm>
            <a:off x="0" y="724829"/>
            <a:ext cx="9144000" cy="5742876"/>
          </a:xfrm>
          <a:prstGeom prst="round2DiagRect">
            <a:avLst/>
          </a:prstGeom>
          <a:solidFill>
            <a:schemeClr val="bg1"/>
          </a:solidFill>
          <a:effectLst>
            <a:softEdge rad="2667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970146" y="1550016"/>
            <a:ext cx="3445737" cy="35381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70146" y="1057505"/>
            <a:ext cx="3238500" cy="467836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sz="3200" b="1" dirty="0">
                <a:solidFill>
                  <a:schemeClr val="tx2"/>
                </a:solidFill>
              </a:rPr>
              <a:t>John 1:12</a:t>
            </a:r>
            <a:br>
              <a:rPr lang="en-US" altLang="en-US" sz="3200" dirty="0"/>
            </a:br>
            <a:r>
              <a:rPr lang="en-US" altLang="en-US" sz="3200" dirty="0"/>
              <a:t>“But as many as received Him, to them He gave the right to become children of God, </a:t>
            </a:r>
            <a:r>
              <a:rPr lang="en-US" altLang="en-US" sz="3200" u="sng" dirty="0"/>
              <a:t>to those who believe in His name</a:t>
            </a:r>
            <a:r>
              <a:rPr lang="en-US" altLang="en-US" sz="3200" dirty="0"/>
              <a:t>.”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755995" y="1550016"/>
            <a:ext cx="3384395" cy="451852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09532" y="1057505"/>
            <a:ext cx="3581400" cy="5011039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sz="3200" dirty="0">
                <a:solidFill>
                  <a:srgbClr val="92D050"/>
                </a:solidFill>
              </a:rPr>
              <a:t>Acts 8:12</a:t>
            </a:r>
            <a:br>
              <a:rPr lang="en-US" altLang="en-US" sz="3200" dirty="0"/>
            </a:br>
            <a:r>
              <a:rPr lang="en-US" altLang="en-US" sz="3200" dirty="0"/>
              <a:t>“But </a:t>
            </a:r>
            <a:r>
              <a:rPr lang="en-US" altLang="en-US" sz="3200" u="sng" dirty="0"/>
              <a:t>when they believed Philip </a:t>
            </a:r>
            <a:r>
              <a:rPr lang="en-US" altLang="en-US" sz="3200" dirty="0"/>
              <a:t>as he preached the things concerning the kingdom of God and the name of Jesus Christ, </a:t>
            </a:r>
            <a:r>
              <a:rPr lang="en-US" altLang="en-US" sz="3200" u="sng" dirty="0"/>
              <a:t>both men and women were baptized</a:t>
            </a:r>
            <a:r>
              <a:rPr lang="en-US" altLang="en-US" sz="3200" dirty="0"/>
              <a:t>.”</a:t>
            </a: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1174933" y="5286990"/>
            <a:ext cx="28289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4F81BD"/>
                </a:solidFill>
                <a:latin typeface="Arial Black" panose="020B0A04020102020204" pitchFamily="34" charset="0"/>
              </a:rPr>
              <a:t>THE RIGHT</a:t>
            </a:r>
          </a:p>
        </p:txBody>
      </p:sp>
    </p:spTree>
    <p:extLst>
      <p:ext uri="{BB962C8B-B14F-4D97-AF65-F5344CB8AC3E}">
        <p14:creationId xmlns:p14="http://schemas.microsoft.com/office/powerpoint/2010/main" val="976911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4800" dirty="0"/>
              <a:t>"I will be a Father to you, And you shall be My sons and daughters, Says the LORD Almighty"</a:t>
            </a:r>
          </a:p>
          <a:p>
            <a:r>
              <a:rPr lang="en-US" dirty="0"/>
              <a:t>2 CORINTHIANS 6:18</a:t>
            </a:r>
          </a:p>
        </p:txBody>
      </p:sp>
    </p:spTree>
    <p:extLst>
      <p:ext uri="{BB962C8B-B14F-4D97-AF65-F5344CB8AC3E}">
        <p14:creationId xmlns:p14="http://schemas.microsoft.com/office/powerpoint/2010/main" val="11533340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119529" y="141940"/>
            <a:ext cx="8919883" cy="1586499"/>
          </a:xfrm>
        </p:spPr>
        <p:txBody>
          <a:bodyPr/>
          <a:lstStyle/>
          <a:p>
            <a:r>
              <a:rPr lang="en-US" dirty="0"/>
              <a:t>One of Two Reservations in </a:t>
            </a:r>
            <a:r>
              <a:rPr lang="en-US" sz="5400" spc="600" dirty="0"/>
              <a:t>ETERNITY</a:t>
            </a:r>
            <a:endParaRPr lang="en-US" spc="600" dirty="0"/>
          </a:p>
        </p:txBody>
      </p:sp>
      <p:sp>
        <p:nvSpPr>
          <p:cNvPr id="3" name="TextBox 2"/>
          <p:cNvSpPr txBox="1"/>
          <p:nvPr/>
        </p:nvSpPr>
        <p:spPr>
          <a:xfrm>
            <a:off x="791737" y="2397512"/>
            <a:ext cx="3021980" cy="15696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Arial Black" panose="020B0A04020102020204" pitchFamily="34" charset="0"/>
              </a:rPr>
              <a:t>A Reservation In Heaven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74527" y="2397512"/>
            <a:ext cx="3018263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Arial Black" panose="020B0A04020102020204" pitchFamily="34" charset="0"/>
              </a:rPr>
              <a:t>A Reservation In Hell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9376" y="4174580"/>
            <a:ext cx="176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 Peter 1:4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1806" y="4174000"/>
            <a:ext cx="2303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2 Peter 2:4, 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91488" y="2959096"/>
            <a:ext cx="505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4230649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5400" dirty="0"/>
              <a:t>THE COWARDLY</a:t>
            </a:r>
          </a:p>
        </p:txBody>
      </p:sp>
    </p:spTree>
    <p:extLst>
      <p:ext uri="{BB962C8B-B14F-4D97-AF65-F5344CB8AC3E}">
        <p14:creationId xmlns:p14="http://schemas.microsoft.com/office/powerpoint/2010/main" val="3391862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Anyone Ashamed of Christ &amp; His Words</a:t>
            </a:r>
          </a:p>
          <a:p>
            <a:pPr marL="0" indent="0">
              <a:buNone/>
            </a:pPr>
            <a:r>
              <a:rPr lang="en-US" sz="4000" dirty="0">
                <a:effectLst/>
              </a:rPr>
              <a:t>"For whoever is ashamed </a:t>
            </a:r>
            <a:r>
              <a:rPr lang="en-US" sz="4000" u="sng" dirty="0">
                <a:effectLst/>
              </a:rPr>
              <a:t>of Me</a:t>
            </a:r>
            <a:r>
              <a:rPr lang="en-US" sz="4000" dirty="0">
                <a:effectLst/>
              </a:rPr>
              <a:t> and </a:t>
            </a:r>
            <a:r>
              <a:rPr lang="en-US" sz="4000" u="sng" dirty="0">
                <a:effectLst/>
              </a:rPr>
              <a:t>My words</a:t>
            </a:r>
            <a:r>
              <a:rPr lang="en-US" sz="4000" dirty="0">
                <a:effectLst/>
              </a:rPr>
              <a:t> in this adulterous and sinful generation, of him the Son of Man also will be ashamed when He comes in the glory of His Father with the holy angels."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8:38</a:t>
            </a:r>
          </a:p>
        </p:txBody>
      </p:sp>
    </p:spTree>
    <p:extLst>
      <p:ext uri="{BB962C8B-B14F-4D97-AF65-F5344CB8AC3E}">
        <p14:creationId xmlns:p14="http://schemas.microsoft.com/office/powerpoint/2010/main" val="2668166999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119529" y="293536"/>
            <a:ext cx="8904806" cy="5694025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4800" dirty="0"/>
              <a:t>SOME APPLICATIONS: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/>
              <a:t>Of those ashamed of Christ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/>
              <a:t>Of those ashamed of the church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/>
              <a:t>Of those ashamed of the plan of pardon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/>
              <a:t>Of those ashamed of the reality of hell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Cowardly</a:t>
            </a:r>
          </a:p>
        </p:txBody>
      </p:sp>
    </p:spTree>
    <p:extLst>
      <p:ext uri="{BB962C8B-B14F-4D97-AF65-F5344CB8AC3E}">
        <p14:creationId xmlns:p14="http://schemas.microsoft.com/office/powerpoint/2010/main" val="10549819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4800" dirty="0"/>
              <a:t>THE UNBELIEVING</a:t>
            </a:r>
          </a:p>
        </p:txBody>
      </p:sp>
    </p:spTree>
    <p:extLst>
      <p:ext uri="{BB962C8B-B14F-4D97-AF65-F5344CB8AC3E}">
        <p14:creationId xmlns:p14="http://schemas.microsoft.com/office/powerpoint/2010/main" val="34913815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/>
              <a:t>WHO ARE UNBELIEVING TODAY?</a:t>
            </a:r>
          </a:p>
          <a:p>
            <a:pPr algn="l"/>
            <a:r>
              <a:rPr lang="en-US" dirty="0"/>
              <a:t>The atheist</a:t>
            </a:r>
          </a:p>
          <a:p>
            <a:pPr algn="l"/>
            <a:r>
              <a:rPr lang="en-US" dirty="0"/>
              <a:t>The agnostic</a:t>
            </a:r>
          </a:p>
          <a:p>
            <a:pPr algn="l"/>
            <a:r>
              <a:rPr lang="en-US" dirty="0"/>
              <a:t>The unfaithful</a:t>
            </a:r>
          </a:p>
          <a:p>
            <a:pPr algn="l"/>
            <a:r>
              <a:rPr lang="en-US" dirty="0"/>
              <a:t>The repudiator of the word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Unbeliever</a:t>
            </a:r>
          </a:p>
        </p:txBody>
      </p:sp>
    </p:spTree>
    <p:extLst>
      <p:ext uri="{BB962C8B-B14F-4D97-AF65-F5344CB8AC3E}">
        <p14:creationId xmlns:p14="http://schemas.microsoft.com/office/powerpoint/2010/main" val="8997949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/>
              <a:t>REJECT </a:t>
            </a:r>
            <a:r>
              <a:rPr lang="en-US" sz="4000" dirty="0"/>
              <a:t>OR</a:t>
            </a:r>
            <a:r>
              <a:rPr lang="en-US" sz="4800" dirty="0"/>
              <a:t> RECEIVE?</a:t>
            </a:r>
          </a:p>
          <a:p>
            <a:pPr marL="0" indent="0">
              <a:buNone/>
            </a:pPr>
            <a:endParaRPr lang="en-US" sz="240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US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</a:rPr>
              <a:t>Baptism required to be saved?</a:t>
            </a:r>
          </a:p>
          <a:p>
            <a:pPr marL="0" indent="0">
              <a:buNone/>
            </a:pPr>
            <a:r>
              <a:rPr lang="en-US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</a:rPr>
              <a:t>Marriage between a man and a woman?</a:t>
            </a:r>
          </a:p>
          <a:p>
            <a:pPr marL="0" indent="0">
              <a:buNone/>
            </a:pPr>
            <a:r>
              <a:rPr lang="en-US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</a:rPr>
              <a:t>One reason to put away and remarry?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2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/>
              <a:t>REJECT </a:t>
            </a:r>
            <a:r>
              <a:rPr lang="en-US" sz="4000" dirty="0"/>
              <a:t>OR</a:t>
            </a:r>
            <a:r>
              <a:rPr lang="en-US" sz="4800" dirty="0"/>
              <a:t> RECEIVE?</a:t>
            </a:r>
          </a:p>
          <a:p>
            <a:pPr marL="0" indent="0">
              <a:buNone/>
            </a:pPr>
            <a:endParaRPr lang="en-US" sz="240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US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</a:rPr>
              <a:t>Spirit and truth worship?</a:t>
            </a:r>
          </a:p>
          <a:p>
            <a:pPr marL="0" indent="0">
              <a:buNone/>
            </a:pPr>
            <a:r>
              <a:rPr lang="en-US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</a:rPr>
              <a:t>Necessity of church discipline?</a:t>
            </a:r>
          </a:p>
          <a:p>
            <a:pPr marL="0" indent="0">
              <a:buNone/>
            </a:pPr>
            <a:r>
              <a:rPr lang="en-US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</a:rPr>
              <a:t>Existence of hell?</a:t>
            </a:r>
          </a:p>
          <a:p>
            <a:pPr marL="0" indent="0">
              <a:buNone/>
            </a:pPr>
            <a:r>
              <a:rPr lang="en-US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</a:rPr>
              <a:t>God’s people make up a minority?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81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55288</TotalTime>
  <Words>296</Words>
  <Application>Microsoft Office PowerPoint</Application>
  <PresentationFormat>On-screen Show (4:3)</PresentationFormat>
  <Paragraphs>54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Calibri</vt:lpstr>
      <vt:lpstr>Arial Black</vt:lpstr>
      <vt:lpstr>Segoe UI</vt:lpstr>
      <vt:lpstr>Trebuchet MS</vt:lpstr>
      <vt:lpstr>MS PGothic</vt:lpstr>
      <vt:lpstr>Arial</vt:lpstr>
      <vt:lpstr>Georgia</vt:lpstr>
      <vt:lpstr>Segoe Print</vt:lpstr>
      <vt:lpstr>Segoe UI Black</vt:lpstr>
      <vt:lpstr>MS PGothic</vt:lpstr>
      <vt:lpstr>Office Theme</vt:lpstr>
      <vt:lpstr>PowerPoint Presentation</vt:lpstr>
      <vt:lpstr>PowerPoint Presentation</vt:lpstr>
      <vt:lpstr>PowerPoint Presentation</vt:lpstr>
      <vt:lpstr>Mark 8:38</vt:lpstr>
      <vt:lpstr>The Cowardly</vt:lpstr>
      <vt:lpstr>PowerPoint Presentation</vt:lpstr>
      <vt:lpstr>The Unbeliever</vt:lpstr>
      <vt:lpstr>PowerPoint Presentation</vt:lpstr>
      <vt:lpstr>PowerPoint Presentation</vt:lpstr>
      <vt:lpstr>John 1:12</vt:lpstr>
      <vt:lpstr>PowerPoint Presentation</vt:lpstr>
      <vt:lpstr>PowerPoint Presentation</vt:lpstr>
      <vt:lpstr>PowerPoint Presentation</vt:lpstr>
    </vt:vector>
  </TitlesOfParts>
  <Company>Graceway Media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Wallace</dc:creator>
  <cp:lastModifiedBy>Steven Wallace</cp:lastModifiedBy>
  <cp:revision>1071</cp:revision>
  <cp:lastPrinted>2015-03-04T21:56:05Z</cp:lastPrinted>
  <dcterms:created xsi:type="dcterms:W3CDTF">2013-10-29T14:12:12Z</dcterms:created>
  <dcterms:modified xsi:type="dcterms:W3CDTF">2016-11-05T18:33:39Z</dcterms:modified>
</cp:coreProperties>
</file>